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8" r:id="rId8"/>
    <p:sldId id="267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1957CC-CC25-462C-8BCC-A916F5FBA35C}" type="datetimeFigureOut">
              <a:rPr lang="nl-NL" smtClean="0"/>
              <a:pPr/>
              <a:t>10-12-2014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565E29-2675-4DB1-9F6B-E9043854D21D}" type="slidenum">
              <a:rPr lang="nl-NL" smtClean="0"/>
              <a:pPr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celademhaling/glycolysex.html" TargetMode="External"/><Relationship Id="rId2" Type="http://schemas.openxmlformats.org/officeDocument/2006/relationships/hyperlink" Target="http://www.bioplek.org/animaties/celademhaling/glycolys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ioplek.org/animaties/celademhaling/citroenzuurcyclusx.html" TargetMode="External"/><Relationship Id="rId2" Type="http://schemas.openxmlformats.org/officeDocument/2006/relationships/hyperlink" Target="http://www.bioplek.org/animaties/celademhaling/citroenzuurcyclus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www.bioplek.org/animaties/celademhaling/celademhaling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lRN7gIdQi_Q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12.4   Dissimilatie 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 lnSpcReduction="10000"/>
          </a:bodyPr>
          <a:lstStyle/>
          <a:p>
            <a:r>
              <a:rPr lang="nl-NL" sz="2400" dirty="0" smtClean="0"/>
              <a:t>Dissimilatie is het afbreken van grotere moleculen in kleinere, </a:t>
            </a:r>
            <a:r>
              <a:rPr lang="nl-NL" sz="2400" b="1" dirty="0" smtClean="0"/>
              <a:t>waarbij energie vrijkomt en wordt vastgelegd in de vorm van ATP</a:t>
            </a:r>
            <a:r>
              <a:rPr lang="nl-NL" sz="2400" dirty="0" smtClean="0"/>
              <a:t>. Deze ATP wordt gebruikt voor alle levensprocessen.</a:t>
            </a:r>
            <a:br>
              <a:rPr lang="nl-NL" sz="2400" dirty="0" smtClean="0"/>
            </a:br>
            <a:r>
              <a:rPr lang="nl-NL" sz="2400" b="1" dirty="0" smtClean="0"/>
              <a:t>Tijdens de groei is de assimilatie groter dan de dissimilatie</a:t>
            </a:r>
          </a:p>
          <a:p>
            <a:r>
              <a:rPr lang="nl-NL" sz="2400" dirty="0" smtClean="0"/>
              <a:t>Bij de </a:t>
            </a:r>
            <a:r>
              <a:rPr lang="nl-NL" sz="2400" b="1" dirty="0" smtClean="0"/>
              <a:t>eukaryote organismen </a:t>
            </a:r>
            <a:r>
              <a:rPr lang="nl-NL" sz="2400" dirty="0" smtClean="0"/>
              <a:t>(met een kern en </a:t>
            </a:r>
            <a:r>
              <a:rPr lang="nl-NL" sz="2400" dirty="0" err="1" smtClean="0"/>
              <a:t>mitochondriën</a:t>
            </a:r>
            <a:r>
              <a:rPr lang="nl-NL" sz="2400" dirty="0" smtClean="0"/>
              <a:t>) gebeurt de dissimilatie meestal met gebruik van zuurstof: </a:t>
            </a:r>
            <a:r>
              <a:rPr lang="nl-NL" sz="2400" b="1" dirty="0" smtClean="0"/>
              <a:t>aeroob</a:t>
            </a:r>
            <a:r>
              <a:rPr lang="nl-NL" sz="2400" dirty="0" smtClean="0"/>
              <a:t>. </a:t>
            </a:r>
          </a:p>
          <a:p>
            <a:r>
              <a:rPr lang="nl-NL" sz="2400" dirty="0" smtClean="0"/>
              <a:t>Bij gebrek aan zuurstof kan het ook zonder zuurstof (</a:t>
            </a:r>
            <a:r>
              <a:rPr lang="nl-NL" sz="2400" b="1" dirty="0" smtClean="0"/>
              <a:t>anaeroob</a:t>
            </a:r>
            <a:r>
              <a:rPr lang="nl-NL" sz="2400" dirty="0" smtClean="0"/>
              <a:t>), maar dat levert minder energie op;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het is meestal een soort noodmaatregel van cellen, waardoor het organisme in ieder geval in leven blijft</a:t>
            </a:r>
          </a:p>
          <a:p>
            <a:pPr>
              <a:buNone/>
            </a:pP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dirty="0" smtClean="0"/>
              <a:t>Er zijn bacteriën die </a:t>
            </a:r>
            <a:r>
              <a:rPr lang="nl-NL" sz="2400" b="1" dirty="0" smtClean="0"/>
              <a:t>uitsluitend anaeroob </a:t>
            </a:r>
            <a:r>
              <a:rPr lang="nl-NL" sz="2400" dirty="0" err="1" smtClean="0"/>
              <a:t>dissimileren</a:t>
            </a:r>
            <a:r>
              <a:rPr lang="nl-NL" sz="2400" dirty="0" smtClean="0"/>
              <a:t>. </a:t>
            </a:r>
          </a:p>
          <a:p>
            <a:pPr>
              <a:buNone/>
            </a:pPr>
            <a:r>
              <a:rPr lang="nl-NL" sz="2400" dirty="0"/>
              <a:t>	</a:t>
            </a:r>
            <a:r>
              <a:rPr lang="nl-NL" sz="2400" dirty="0" smtClean="0"/>
              <a:t>Zij leven bijvoorbeeld diep in de modderbodem van sloten en plassen, en ook in de aardkorst of diep in de oceaan.</a:t>
            </a:r>
            <a:endParaRPr lang="nl-NL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12.4.1. Aerobe dissimilatie 1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Aerobe dissimilatie komt zowel </a:t>
            </a:r>
            <a:r>
              <a:rPr lang="nl-NL" sz="2400" b="1" dirty="0" smtClean="0"/>
              <a:t>bij </a:t>
            </a:r>
            <a:r>
              <a:rPr lang="nl-NL" sz="2400" b="1" dirty="0" err="1" smtClean="0"/>
              <a:t>autotrofe</a:t>
            </a:r>
            <a:r>
              <a:rPr lang="nl-NL" sz="2400" b="1" dirty="0" smtClean="0"/>
              <a:t> als </a:t>
            </a:r>
            <a:r>
              <a:rPr lang="nl-NL" sz="2400" b="1" dirty="0" err="1" smtClean="0"/>
              <a:t>heterotrofe</a:t>
            </a:r>
            <a:r>
              <a:rPr lang="nl-NL" sz="2400" b="1" dirty="0" smtClean="0"/>
              <a:t> organismen </a:t>
            </a:r>
            <a:r>
              <a:rPr lang="nl-NL" sz="2400" dirty="0" smtClean="0"/>
              <a:t>voor. Het doel is: </a:t>
            </a:r>
            <a:r>
              <a:rPr lang="nl-NL" sz="2400" b="1" dirty="0" smtClean="0"/>
              <a:t>energie vrijmaken voor alle mogelijke levensprocessen</a:t>
            </a:r>
            <a:r>
              <a:rPr lang="nl-NL" sz="2400" dirty="0" smtClean="0"/>
              <a:t>, zoals actief transport, beweging, </a:t>
            </a:r>
            <a:r>
              <a:rPr lang="nl-NL" sz="2400" b="1" dirty="0" smtClean="0"/>
              <a:t>voortgezette assimilatie </a:t>
            </a:r>
            <a:r>
              <a:rPr lang="nl-NL" sz="2400" dirty="0" smtClean="0"/>
              <a:t>en het </a:t>
            </a:r>
            <a:r>
              <a:rPr lang="nl-NL" sz="2400" b="1" dirty="0" smtClean="0"/>
              <a:t>handhaven</a:t>
            </a:r>
            <a:r>
              <a:rPr lang="nl-NL" sz="2400" dirty="0" smtClean="0"/>
              <a:t> van de </a:t>
            </a:r>
            <a:r>
              <a:rPr lang="nl-NL" sz="2400" b="1" dirty="0" smtClean="0"/>
              <a:t>lichaamstemperatuur bij warmbloedige dieren.</a:t>
            </a:r>
            <a:br>
              <a:rPr lang="nl-NL" sz="2400" b="1" dirty="0" smtClean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b="1" dirty="0" smtClean="0"/>
              <a:t>De bruto reactievergelijking van de aerobe dissimilatie:</a:t>
            </a:r>
            <a:br>
              <a:rPr lang="nl-NL" sz="2400" b="1" dirty="0" smtClean="0"/>
            </a:br>
            <a:r>
              <a:rPr lang="nl-NL" sz="2400" dirty="0" smtClean="0"/>
              <a:t>C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r>
              <a:rPr lang="nl-NL" sz="2400" dirty="0" smtClean="0"/>
              <a:t>O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 + 6H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O* + 6O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 6CO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*+ 12H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+ energie (genoeg voor 38 ATP)</a:t>
            </a:r>
            <a:br>
              <a:rPr lang="nl-NL" sz="2400" dirty="0" smtClean="0"/>
            </a:br>
            <a:r>
              <a:rPr lang="nl-NL" sz="2400" dirty="0" smtClean="0"/>
              <a:t/>
            </a:r>
            <a:br>
              <a:rPr lang="nl-NL" sz="2400" dirty="0" smtClean="0"/>
            </a:br>
            <a:r>
              <a:rPr lang="nl-NL" sz="2400" b="1" dirty="0" smtClean="0"/>
              <a:t>Netto vergelijking van de aerobe dissimilatie:</a:t>
            </a:r>
            <a:br>
              <a:rPr lang="nl-NL" sz="2400" b="1" dirty="0" smtClean="0"/>
            </a:br>
            <a:r>
              <a:rPr lang="nl-NL" sz="2400" dirty="0" smtClean="0"/>
              <a:t>C</a:t>
            </a:r>
            <a:r>
              <a:rPr lang="nl-NL" sz="2400" baseline="-25000" dirty="0" smtClean="0"/>
              <a:t>6</a:t>
            </a:r>
            <a:r>
              <a:rPr lang="nl-NL" sz="2400" dirty="0" smtClean="0"/>
              <a:t>H</a:t>
            </a:r>
            <a:r>
              <a:rPr lang="nl-NL" sz="2400" baseline="-25000" dirty="0" smtClean="0"/>
              <a:t>12</a:t>
            </a:r>
            <a:r>
              <a:rPr lang="nl-NL" sz="2400" dirty="0" smtClean="0"/>
              <a:t>O</a:t>
            </a:r>
            <a:r>
              <a:rPr lang="nl-NL" sz="2400" baseline="-25000" dirty="0" smtClean="0"/>
              <a:t>6 </a:t>
            </a:r>
            <a:r>
              <a:rPr lang="nl-NL" sz="2400" dirty="0" smtClean="0"/>
              <a:t>+ 6O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 → 6CO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+ 6H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O + energie (= 36 ATP, zie de bron: </a:t>
            </a:r>
            <a:r>
              <a:rPr lang="nl-NL" sz="2400" i="1" dirty="0" smtClean="0"/>
              <a:t>Aerobe dissimilatie: toelichting</a:t>
            </a:r>
            <a:r>
              <a:rPr lang="nl-NL" sz="2400" dirty="0" smtClean="0"/>
              <a:t>)</a:t>
            </a:r>
            <a:br>
              <a:rPr lang="nl-NL" sz="2400" dirty="0" smtClean="0"/>
            </a:br>
            <a:endParaRPr lang="nl-NL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12.4.1. Aerobe dissimilatie 2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472608"/>
          </a:xfrm>
        </p:spPr>
        <p:txBody>
          <a:bodyPr>
            <a:normAutofit/>
          </a:bodyPr>
          <a:lstStyle/>
          <a:p>
            <a:r>
              <a:rPr lang="nl-NL" sz="2400" dirty="0" smtClean="0"/>
              <a:t>Bij dissimilatie zijn </a:t>
            </a:r>
            <a:r>
              <a:rPr lang="nl-NL" sz="2400" dirty="0" err="1" smtClean="0"/>
              <a:t>waterstofacceptoren</a:t>
            </a:r>
            <a:r>
              <a:rPr lang="nl-NL" sz="2400" dirty="0" smtClean="0"/>
              <a:t> nodig. </a:t>
            </a:r>
          </a:p>
          <a:p>
            <a:r>
              <a:rPr lang="nl-NL" sz="2400" dirty="0" smtClean="0"/>
              <a:t>De belangrijkste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 is NAD (</a:t>
            </a:r>
            <a:r>
              <a:rPr lang="nl-NL" sz="2400" dirty="0" err="1" smtClean="0"/>
              <a:t>nicotinamide-adenine-dinucleotide</a:t>
            </a:r>
            <a:r>
              <a:rPr lang="nl-NL" sz="2400" dirty="0" smtClean="0"/>
              <a:t>), chemisch zeer verwant aan NADP (werkzaam bij de fotosynthese). </a:t>
            </a:r>
          </a:p>
          <a:p>
            <a:r>
              <a:rPr lang="nl-NL" sz="2400" dirty="0" smtClean="0"/>
              <a:t>De </a:t>
            </a:r>
            <a:r>
              <a:rPr lang="nl-NL" sz="2400" b="1" dirty="0" smtClean="0"/>
              <a:t>aerobe dissimilatie gebeurt in drie stappen</a:t>
            </a:r>
            <a:r>
              <a:rPr lang="nl-NL" sz="2400" dirty="0" smtClean="0"/>
              <a:t>, die elk op een eigen plaats in een cel plaatsvinden:</a:t>
            </a:r>
          </a:p>
          <a:p>
            <a:pPr>
              <a:buNone/>
            </a:pPr>
            <a:endParaRPr lang="nl-NL" sz="2600" dirty="0"/>
          </a:p>
          <a:p>
            <a:pPr>
              <a:buNone/>
            </a:pPr>
            <a:r>
              <a:rPr lang="nl-NL" sz="2600" b="1" dirty="0" smtClean="0"/>
              <a:t>1.</a:t>
            </a:r>
            <a:r>
              <a:rPr lang="nl-NL" sz="2600" dirty="0" smtClean="0"/>
              <a:t>	  </a:t>
            </a:r>
            <a:r>
              <a:rPr lang="nl-NL" sz="2600" b="1" dirty="0" smtClean="0"/>
              <a:t>Stap 1: </a:t>
            </a:r>
            <a:r>
              <a:rPr lang="nl-NL" sz="2600" b="1" dirty="0" err="1" smtClean="0"/>
              <a:t>glycolyse</a:t>
            </a:r>
            <a:r>
              <a:rPr lang="nl-NL" sz="2600" b="1" dirty="0"/>
              <a:t> </a:t>
            </a:r>
            <a:r>
              <a:rPr lang="nl-NL" sz="2600" b="1" dirty="0" smtClean="0"/>
              <a:t> (in het cytoplasma)</a:t>
            </a:r>
          </a:p>
          <a:p>
            <a:pPr marL="457200" indent="-457200">
              <a:buAutoNum type="arabicPeriod" startAt="2"/>
            </a:pPr>
            <a:r>
              <a:rPr lang="nl-NL" sz="2600" b="1" dirty="0" smtClean="0"/>
              <a:t>Stap 2: citroenzuurcyclus </a:t>
            </a:r>
            <a:r>
              <a:rPr lang="nl-NL" sz="2600" dirty="0" smtClean="0"/>
              <a:t>ofwel </a:t>
            </a:r>
            <a:r>
              <a:rPr lang="nl-NL" sz="2600" b="1" dirty="0" err="1" smtClean="0"/>
              <a:t>krebscyclus</a:t>
            </a:r>
            <a:endParaRPr lang="nl-NL" sz="2600" b="1" dirty="0" smtClean="0"/>
          </a:p>
          <a:p>
            <a:pPr marL="457200" indent="-457200">
              <a:buAutoNum type="arabicPeriod" startAt="2"/>
            </a:pPr>
            <a:r>
              <a:rPr lang="nl-NL" sz="2600" b="1" dirty="0" smtClean="0"/>
              <a:t>Stap 3: oxidatieve </a:t>
            </a:r>
            <a:r>
              <a:rPr lang="nl-NL" sz="2600" b="1" dirty="0" err="1" smtClean="0"/>
              <a:t>fosforylering</a:t>
            </a:r>
            <a:r>
              <a:rPr lang="nl-NL" sz="2600" b="1" dirty="0" smtClean="0"/>
              <a:t> of ademhalingsketen</a:t>
            </a:r>
            <a:r>
              <a:rPr lang="nl-NL" sz="2400" b="1" dirty="0" smtClean="0"/>
              <a:t>	</a:t>
            </a:r>
            <a:endParaRPr lang="nl-NL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nl-NL" sz="3200" b="1" dirty="0" smtClean="0"/>
              <a:t/>
            </a:r>
            <a:br>
              <a:rPr lang="nl-NL" sz="3200" b="1" dirty="0" smtClean="0"/>
            </a:br>
            <a:r>
              <a:rPr lang="nl-NL" sz="3200" b="1" dirty="0" smtClean="0"/>
              <a:t>12.4.1. Aerobe dissimilatie 3</a:t>
            </a:r>
            <a:br>
              <a:rPr lang="nl-NL" sz="3200" b="1" dirty="0" smtClean="0"/>
            </a:br>
            <a:r>
              <a:rPr lang="nl-NL" sz="3200" i="1" dirty="0" smtClean="0"/>
              <a:t>Stap 1: </a:t>
            </a:r>
            <a:r>
              <a:rPr lang="nl-NL" sz="3200" i="1" dirty="0" err="1" smtClean="0"/>
              <a:t>Glycolyse</a:t>
            </a:r>
            <a:r>
              <a:rPr lang="nl-NL" sz="3200" i="1" dirty="0" smtClean="0"/>
              <a:t> (waar?)</a:t>
            </a:r>
            <a:br>
              <a:rPr lang="nl-NL" sz="3200" i="1" dirty="0" smtClean="0"/>
            </a:br>
            <a:r>
              <a:rPr lang="nl-NL" sz="2800" dirty="0" smtClean="0"/>
              <a:t>Bekijk de </a:t>
            </a:r>
            <a:r>
              <a:rPr lang="nl-NL" sz="2800" dirty="0" smtClean="0">
                <a:hlinkClick r:id="rId2"/>
              </a:rPr>
              <a:t>animatie</a:t>
            </a:r>
            <a:r>
              <a:rPr lang="nl-NL" sz="2800" dirty="0" smtClean="0"/>
              <a:t> op </a:t>
            </a:r>
            <a:r>
              <a:rPr lang="nl-NL" sz="2800" dirty="0" err="1" smtClean="0"/>
              <a:t>Bioplek</a:t>
            </a:r>
            <a:r>
              <a:rPr lang="nl-NL" sz="2800" dirty="0" smtClean="0"/>
              <a:t> (klik </a:t>
            </a:r>
            <a:r>
              <a:rPr lang="nl-NL" sz="2800" dirty="0" smtClean="0">
                <a:hlinkClick r:id="rId3"/>
              </a:rPr>
              <a:t>hier</a:t>
            </a:r>
            <a:r>
              <a:rPr lang="nl-NL" sz="2800" dirty="0" smtClean="0"/>
              <a:t> voor de </a:t>
            </a:r>
            <a:r>
              <a:rPr lang="nl-NL" sz="2800" dirty="0" err="1" smtClean="0"/>
              <a:t>iPad</a:t>
            </a:r>
            <a:r>
              <a:rPr lang="nl-NL" sz="2800" dirty="0" smtClean="0"/>
              <a:t>). </a:t>
            </a:r>
            <a:br>
              <a:rPr lang="nl-NL" sz="2800" dirty="0" smtClean="0"/>
            </a:br>
            <a:endParaRPr lang="nl-NL" sz="3200" dirty="0"/>
          </a:p>
        </p:txBody>
      </p:sp>
      <p:pic>
        <p:nvPicPr>
          <p:cNvPr id="4" name="Tijdelijke aanduiding voor inhoud 3" descr="krebscyclus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2123728" y="1952710"/>
            <a:ext cx="4680520" cy="490529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200" b="1" dirty="0" smtClean="0"/>
              <a:t/>
            </a:r>
            <a:br>
              <a:rPr lang="nl-NL" sz="3200" b="1" dirty="0" smtClean="0"/>
            </a:br>
            <a:r>
              <a:rPr lang="nl-NL" sz="3200" b="1" dirty="0" smtClean="0"/>
              <a:t>12.4.1. Aerobe dissimilatie 4</a:t>
            </a:r>
            <a:br>
              <a:rPr lang="nl-NL" sz="3200" b="1" dirty="0" smtClean="0"/>
            </a:br>
            <a:r>
              <a:rPr lang="nl-NL" sz="3200" i="1" dirty="0" smtClean="0"/>
              <a:t>Stap 2: citroenzuurcyclus ofwel </a:t>
            </a:r>
            <a:r>
              <a:rPr lang="nl-NL" sz="3200" i="1" dirty="0" err="1" smtClean="0"/>
              <a:t>krebscyclus</a:t>
            </a:r>
            <a:r>
              <a:rPr lang="nl-NL" sz="3200" i="1" dirty="0" smtClean="0"/>
              <a:t> (waar?)</a:t>
            </a:r>
            <a:br>
              <a:rPr lang="nl-NL" sz="3200" i="1" dirty="0" smtClean="0"/>
            </a:br>
            <a:r>
              <a:rPr lang="nl-NL" sz="2800" dirty="0" smtClean="0"/>
              <a:t>Bekijk een </a:t>
            </a:r>
            <a:r>
              <a:rPr lang="nl-NL" sz="2800" dirty="0" smtClean="0">
                <a:hlinkClick r:id="rId2"/>
              </a:rPr>
              <a:t>animatie</a:t>
            </a:r>
            <a:r>
              <a:rPr lang="nl-NL" sz="2800" dirty="0" smtClean="0"/>
              <a:t> van het proces (klik </a:t>
            </a:r>
            <a:r>
              <a:rPr lang="nl-NL" sz="2800" dirty="0" smtClean="0">
                <a:hlinkClick r:id="rId3"/>
              </a:rPr>
              <a:t>hier</a:t>
            </a:r>
            <a:r>
              <a:rPr lang="nl-NL" sz="2800" dirty="0" smtClean="0"/>
              <a:t> voor de </a:t>
            </a:r>
            <a:r>
              <a:rPr lang="nl-NL" sz="2800" dirty="0" err="1" smtClean="0"/>
              <a:t>iPad</a:t>
            </a:r>
            <a:r>
              <a:rPr lang="nl-NL" sz="2800" dirty="0" smtClean="0"/>
              <a:t>).</a:t>
            </a:r>
            <a:r>
              <a:rPr lang="nl-NL" sz="3200" dirty="0" smtClean="0"/>
              <a:t/>
            </a:r>
            <a:br>
              <a:rPr lang="nl-NL" sz="3200" dirty="0" smtClean="0"/>
            </a:br>
            <a:endParaRPr lang="nl-NL" sz="3200" dirty="0"/>
          </a:p>
        </p:txBody>
      </p:sp>
      <p:pic>
        <p:nvPicPr>
          <p:cNvPr id="4" name="Tijdelijke aanduiding voor inhoud 3" descr="citroenzuurcyclus 3.jpg"/>
          <p:cNvPicPr>
            <a:picLocks noGrp="1" noChangeAspect="1"/>
          </p:cNvPicPr>
          <p:nvPr>
            <p:ph idx="1"/>
          </p:nvPr>
        </p:nvPicPr>
        <p:blipFill>
          <a:blip r:embed="rId4" cstate="print"/>
          <a:stretch>
            <a:fillRect/>
          </a:stretch>
        </p:blipFill>
        <p:spPr>
          <a:xfrm>
            <a:off x="1979712" y="1556792"/>
            <a:ext cx="5040560" cy="515719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14625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12.4.1. Aerobe dissimilatie 5 </a:t>
            </a:r>
            <a:br>
              <a:rPr lang="nl-NL" sz="3200" b="1" dirty="0" smtClean="0"/>
            </a:br>
            <a:r>
              <a:rPr lang="nl-NL" sz="3200" b="1" dirty="0" smtClean="0"/>
              <a:t>Stap 3: oxidatieve </a:t>
            </a:r>
            <a:r>
              <a:rPr lang="nl-NL" sz="3200" b="1" dirty="0" err="1" smtClean="0"/>
              <a:t>fosforylering</a:t>
            </a:r>
            <a:r>
              <a:rPr lang="nl-NL" sz="3200" b="1" dirty="0" smtClean="0"/>
              <a:t> of ademhalingsketen (waar?)</a:t>
            </a:r>
            <a:br>
              <a:rPr lang="nl-NL" sz="3200" b="1" dirty="0" smtClean="0"/>
            </a:br>
            <a:r>
              <a:rPr lang="nl-NL" sz="2800" dirty="0" smtClean="0"/>
              <a:t> oxidatieve </a:t>
            </a:r>
            <a:r>
              <a:rPr lang="nl-NL" sz="2800" dirty="0" err="1" smtClean="0"/>
              <a:t>fosforylering</a:t>
            </a:r>
            <a:r>
              <a:rPr lang="nl-NL" sz="2800" dirty="0" smtClean="0"/>
              <a:t> </a:t>
            </a:r>
            <a:r>
              <a:rPr lang="nl-NL" sz="2800" dirty="0" smtClean="0">
                <a:hlinkClick r:id="rId2"/>
              </a:rPr>
              <a:t>hier</a:t>
            </a:r>
            <a:r>
              <a:rPr lang="nl-NL" sz="2800" dirty="0" smtClean="0"/>
              <a:t> als animatie zien </a:t>
            </a:r>
            <a:endParaRPr lang="nl-NL" sz="3200" dirty="0"/>
          </a:p>
        </p:txBody>
      </p:sp>
      <p:pic>
        <p:nvPicPr>
          <p:cNvPr id="4" name="Tijdelijke aanduiding voor inhoud 3" descr="elektronentransportketen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11760" y="2323440"/>
            <a:ext cx="4032448" cy="4424824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/>
              <a:t>12.4.1. Aerobe dissimilatie 5</a:t>
            </a:r>
            <a:br>
              <a:rPr lang="nl-NL" sz="3200" b="1" dirty="0" smtClean="0"/>
            </a:br>
            <a:r>
              <a:rPr lang="nl-NL" sz="3200" b="1" dirty="0" smtClean="0"/>
              <a:t>Samenvattend</a:t>
            </a:r>
            <a:endParaRPr lang="nl-NL" sz="32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t"/>
            <a:r>
              <a:rPr lang="nl-NL" sz="2400" dirty="0" smtClean="0"/>
              <a:t>bij de </a:t>
            </a:r>
            <a:r>
              <a:rPr lang="nl-NL" sz="2400" b="1" dirty="0" err="1" smtClean="0"/>
              <a:t>glycolyse</a:t>
            </a:r>
            <a:r>
              <a:rPr lang="nl-NL" sz="2400" dirty="0" smtClean="0"/>
              <a:t> ontstaan 2 </a:t>
            </a:r>
            <a:r>
              <a:rPr lang="nl-NL" sz="2400" dirty="0" err="1" smtClean="0"/>
              <a:t>pyrodruivenzuur</a:t>
            </a:r>
            <a:r>
              <a:rPr lang="nl-NL" sz="2400" dirty="0" smtClean="0"/>
              <a:t>, 2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en 2 ATP;</a:t>
            </a:r>
          </a:p>
          <a:p>
            <a:pPr fontAlgn="t"/>
            <a:r>
              <a:rPr lang="nl-NL" sz="2400" dirty="0" smtClean="0"/>
              <a:t>bij de </a:t>
            </a:r>
            <a:r>
              <a:rPr lang="nl-NL" sz="2400" b="1" dirty="0" smtClean="0"/>
              <a:t>citroenzuurcyclus</a:t>
            </a:r>
            <a:r>
              <a:rPr lang="nl-NL" sz="2400" dirty="0" smtClean="0"/>
              <a:t> ontstaan uit 2 </a:t>
            </a:r>
            <a:r>
              <a:rPr lang="nl-NL" sz="2400" dirty="0" err="1" smtClean="0"/>
              <a:t>pyrodruivenzuur</a:t>
            </a:r>
            <a:r>
              <a:rPr lang="nl-NL" sz="2400" dirty="0" smtClean="0"/>
              <a:t> (= 1 glucose): 6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, 2 FADH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en 2 ATP </a:t>
            </a:r>
          </a:p>
          <a:p>
            <a:pPr fontAlgn="t"/>
            <a:r>
              <a:rPr lang="nl-NL" sz="2400" dirty="0" smtClean="0"/>
              <a:t>de </a:t>
            </a:r>
            <a:r>
              <a:rPr lang="nl-NL" sz="2400" dirty="0" err="1" smtClean="0"/>
              <a:t>H-atomen</a:t>
            </a:r>
            <a:r>
              <a:rPr lang="nl-NL" sz="2400" dirty="0" smtClean="0"/>
              <a:t> van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en FADH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doorlopen de ademhalingsketen; dit </a:t>
            </a:r>
            <a:r>
              <a:rPr lang="nl-NL" sz="2400" b="1" dirty="0" smtClean="0"/>
              <a:t>levert 34 ATP </a:t>
            </a:r>
            <a:r>
              <a:rPr lang="nl-NL" sz="2400" dirty="0" smtClean="0"/>
              <a:t>op</a:t>
            </a:r>
          </a:p>
          <a:p>
            <a:pPr fontAlgn="t"/>
            <a:r>
              <a:rPr lang="nl-NL" sz="2400" dirty="0" smtClean="0"/>
              <a:t>zuurstof fungeert als laatste </a:t>
            </a:r>
            <a:r>
              <a:rPr lang="nl-NL" sz="2400" dirty="0" err="1" smtClean="0"/>
              <a:t>waterstofacceptor</a:t>
            </a:r>
            <a:r>
              <a:rPr lang="nl-NL" sz="2400" dirty="0" smtClean="0"/>
              <a:t>;</a:t>
            </a:r>
          </a:p>
          <a:p>
            <a:pPr fontAlgn="t"/>
            <a:r>
              <a:rPr lang="nl-NL" sz="2400" dirty="0" smtClean="0"/>
              <a:t>per F- of NADH</a:t>
            </a:r>
            <a:r>
              <a:rPr lang="nl-NL" sz="2400" baseline="-25000" dirty="0" smtClean="0"/>
              <a:t>2</a:t>
            </a:r>
            <a:r>
              <a:rPr lang="nl-NL" sz="2400" dirty="0" smtClean="0"/>
              <a:t> ontstaan 3 ATP moleculen;</a:t>
            </a:r>
          </a:p>
          <a:p>
            <a:pPr fontAlgn="t"/>
            <a:r>
              <a:rPr lang="nl-NL" sz="2400" dirty="0" smtClean="0"/>
              <a:t>per molecuul glucose ontstaan dus 4 + 34 = 38 moleculen ATP (bruto).</a:t>
            </a:r>
          </a:p>
          <a:p>
            <a:pPr fontAlgn="t"/>
            <a:r>
              <a:rPr lang="nl-NL" sz="2400" dirty="0" smtClean="0"/>
              <a:t>NETTO ECHTER??</a:t>
            </a:r>
          </a:p>
          <a:p>
            <a:pPr fontAlgn="t"/>
            <a:r>
              <a:rPr lang="nl-NL" sz="2400" dirty="0" smtClean="0"/>
              <a:t>WAAROM??</a:t>
            </a:r>
          </a:p>
          <a:p>
            <a:endParaRPr lang="nl-NL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nl-NL" sz="3200" b="1" dirty="0" smtClean="0"/>
              <a:t>12.4   Dissimilatie</a:t>
            </a:r>
            <a:endParaRPr lang="nl-NL" sz="32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hlinkClick r:id="rId2"/>
              </a:rPr>
              <a:t>https://www.youtube.com/watch?v=lRN7gIdQi_Q</a:t>
            </a:r>
            <a:r>
              <a:rPr lang="nl-NL" dirty="0" smtClean="0"/>
              <a:t>      DISSIMILATIE  SRUTENFRANS  VWO</a:t>
            </a:r>
          </a:p>
          <a:p>
            <a:pPr>
              <a:buNone/>
            </a:pPr>
            <a:r>
              <a:rPr lang="nl-NL" dirty="0" smtClean="0"/>
              <a:t>    32 MIN. 25</a:t>
            </a:r>
          </a:p>
          <a:p>
            <a:pPr>
              <a:buNone/>
            </a:pPr>
            <a:endParaRPr lang="nl-NL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156</Words>
  <Application>Microsoft Office PowerPoint</Application>
  <PresentationFormat>Diavoorstelling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Office-thema</vt:lpstr>
      <vt:lpstr>12.4   Dissimilatie </vt:lpstr>
      <vt:lpstr>12.4.1. Aerobe dissimilatie 1</vt:lpstr>
      <vt:lpstr>12.4.1. Aerobe dissimilatie 2</vt:lpstr>
      <vt:lpstr> 12.4.1. Aerobe dissimilatie 3 Stap 1: Glycolyse (waar?) Bekijk de animatie op Bioplek (klik hier voor de iPad).  </vt:lpstr>
      <vt:lpstr> 12.4.1. Aerobe dissimilatie 4 Stap 2: citroenzuurcyclus ofwel krebscyclus (waar?) Bekijk een animatie van het proces (klik hier voor de iPad). </vt:lpstr>
      <vt:lpstr>12.4.1. Aerobe dissimilatie 5  Stap 3: oxidatieve fosforylering of ademhalingsketen (waar?)  oxidatieve fosforylering hier als animatie zien </vt:lpstr>
      <vt:lpstr>12.4.1. Aerobe dissimilatie 5 Samenvattend</vt:lpstr>
      <vt:lpstr>12.4   Dissimilatie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12.4   Dissimilatie</dc:title>
  <dc:creator>hrm</dc:creator>
  <cp:lastModifiedBy>biobertus</cp:lastModifiedBy>
  <cp:revision>4</cp:revision>
  <dcterms:created xsi:type="dcterms:W3CDTF">2014-12-10T11:40:44Z</dcterms:created>
  <dcterms:modified xsi:type="dcterms:W3CDTF">2014-12-10T14:29:58Z</dcterms:modified>
</cp:coreProperties>
</file>